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5" r:id="rId6"/>
    <p:sldId id="260" r:id="rId7"/>
    <p:sldId id="261" r:id="rId8"/>
    <p:sldId id="262"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eusz Sarnowski" initials="MS" lastIdx="1" clrIdx="0">
    <p:extLst>
      <p:ext uri="{19B8F6BF-5375-455C-9EA6-DF929625EA0E}">
        <p15:presenceInfo xmlns:p15="http://schemas.microsoft.com/office/powerpoint/2012/main" userId="610c2920a19a28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1" d="100"/>
          <a:sy n="111" d="100"/>
        </p:scale>
        <p:origin x="45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1-25T20:14:06.580" idx="1">
    <p:pos x="10" y="10"/>
    <p:text/>
    <p:extLst>
      <p:ext uri="{C676402C-5697-4E1C-873F-D02D1690AC5C}">
        <p15:threadingInfo xmlns:p15="http://schemas.microsoft.com/office/powerpoint/2012/main" timeZoneBias="-6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pl-PL"/>
              <a:t>Kliknij, aby edytować styl</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a:t>Kliknij, aby edytować styl wzorca podtytułu</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braz panoramiczny z podpise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pl-PL"/>
              <a:t>Kliknij, aby edytować styl</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ytuł i podpis">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pl-PL"/>
              <a:t>Kliknij, aby edytować styl</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Oferta z podpisem">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pl-PL"/>
              <a:t>Kliknij, aby edytować styl</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l-PL"/>
              <a:t>Kliknij, aby edytować style wzorca tekstu</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a nazwy">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pl-PL"/>
              <a:t>Kliknij, aby edytować styl</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Karta nazwy cytatu">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pl-PL"/>
              <a:t>Kliknij, aby edytować styl</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pl-PL"/>
              <a:t>Kliknij, aby edytować style wzorca tekstu</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rawda lub fałsz">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pl-PL"/>
              <a:t>Kliknij, aby edytować styl</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pl-PL"/>
              <a:t>Kliknij, aby edytować style wzorca tekstu</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pl-PL"/>
              <a:t>Kliknij, aby edytować styl</a:t>
            </a:r>
            <a:endParaRPr lang="en-US" dirty="0"/>
          </a:p>
        </p:txBody>
      </p:sp>
      <p:sp>
        <p:nvSpPr>
          <p:cNvPr id="3" name="Vertical Text Placeholder 2"/>
          <p:cNvSpPr>
            <a:spLocks noGrp="1"/>
          </p:cNvSpPr>
          <p:nvPr>
            <p:ph type="body" orient="vert" idx="1"/>
          </p:nvPr>
        </p:nvSpPr>
        <p:spPr/>
        <p:txBody>
          <a:bodyPr vert="eaVert" ancho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pl-PL"/>
              <a:t>Kliknij, aby edytować styl</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idx="1"/>
          </p:nvPr>
        </p:nvSpPr>
        <p:spPr/>
        <p:txBody>
          <a:bodyPr anchor="ct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pl-PL"/>
              <a:t>Kliknij, aby edytować styl</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a:t>Kliknij, aby edytować style wzorca tekstu</a:t>
            </a:r>
          </a:p>
        </p:txBody>
      </p:sp>
      <p:sp>
        <p:nvSpPr>
          <p:cNvPr id="4" name="Date Placeholder 3"/>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pl-PL"/>
              <a:t>Kliknij, aby edytować styl</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l-PL"/>
              <a:t>Kliknij, aby edytować styl</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a:t>Kliknij, aby edytować style wzorca tekstu</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pl-PL"/>
              <a:t>Kliknij, aby edytować styl</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pl-PL"/>
              <a:t>Kliknij, aby edytować styl</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pl-PL"/>
              <a:t>Kliknij, aby edytować styl</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l-PL"/>
              <a:t>Kliknij ikonę, aby dodać obraz</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a:t>Kliknij, aby edytować style wzorca tekstu</a:t>
            </a:r>
          </a:p>
        </p:txBody>
      </p:sp>
      <p:sp>
        <p:nvSpPr>
          <p:cNvPr id="5" name="Date Placeholder 4"/>
          <p:cNvSpPr>
            <a:spLocks noGrp="1"/>
          </p:cNvSpPr>
          <p:nvPr>
            <p:ph type="dt" sz="half" idx="10"/>
          </p:nvPr>
        </p:nvSpPr>
        <p:spPr/>
        <p:txBody>
          <a:bodyPr/>
          <a:lstStyle/>
          <a:p>
            <a:fld id="{B61BEF0D-F0BB-DE4B-95CE-6DB70DBA9567}" type="datetimeFigureOut">
              <a:rPr lang="en-US" dirty="0"/>
              <a:pPr/>
              <a:t>11/25/2022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pl-PL"/>
              <a:t>Kliknij, aby edytować styl</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11/25/2022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F7AC83B2-FC3D-4F18-F712-9BFC8395D3B0}"/>
              </a:ext>
            </a:extLst>
          </p:cNvPr>
          <p:cNvSpPr>
            <a:spLocks noGrp="1"/>
          </p:cNvSpPr>
          <p:nvPr>
            <p:ph type="ctrTitle"/>
          </p:nvPr>
        </p:nvSpPr>
        <p:spPr/>
        <p:txBody>
          <a:bodyPr/>
          <a:lstStyle/>
          <a:p>
            <a:r>
              <a:rPr lang="pl-PL" dirty="0"/>
              <a:t>Matematyka wokół nas</a:t>
            </a:r>
          </a:p>
        </p:txBody>
      </p:sp>
      <p:sp>
        <p:nvSpPr>
          <p:cNvPr id="3" name="Podtytuł 2">
            <a:extLst>
              <a:ext uri="{FF2B5EF4-FFF2-40B4-BE49-F238E27FC236}">
                <a16:creationId xmlns:a16="http://schemas.microsoft.com/office/drawing/2014/main" id="{460DB6A1-484E-2DE4-8000-B83F3124CB7C}"/>
              </a:ext>
            </a:extLst>
          </p:cNvPr>
          <p:cNvSpPr>
            <a:spLocks noGrp="1"/>
          </p:cNvSpPr>
          <p:nvPr>
            <p:ph type="subTitle" idx="1"/>
          </p:nvPr>
        </p:nvSpPr>
        <p:spPr/>
        <p:txBody>
          <a:bodyPr/>
          <a:lstStyle/>
          <a:p>
            <a:r>
              <a:rPr lang="pl-PL" dirty="0"/>
              <a:t>Odział dzienny psychiatryczny rehabilitacyjny w Toruniu – „30 minut dla” Mateusz </a:t>
            </a:r>
            <a:r>
              <a:rPr lang="pl-PL" dirty="0" err="1"/>
              <a:t>sarnowski</a:t>
            </a:r>
            <a:endParaRPr lang="pl-PL" dirty="0"/>
          </a:p>
        </p:txBody>
      </p:sp>
    </p:spTree>
    <p:extLst>
      <p:ext uri="{BB962C8B-B14F-4D97-AF65-F5344CB8AC3E}">
        <p14:creationId xmlns:p14="http://schemas.microsoft.com/office/powerpoint/2010/main" val="3837103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9A8605B1-D6D5-048D-3B16-BC71763D7072}"/>
              </a:ext>
            </a:extLst>
          </p:cNvPr>
          <p:cNvSpPr>
            <a:spLocks noGrp="1"/>
          </p:cNvSpPr>
          <p:nvPr>
            <p:ph type="title"/>
          </p:nvPr>
        </p:nvSpPr>
        <p:spPr/>
        <p:txBody>
          <a:bodyPr/>
          <a:lstStyle/>
          <a:p>
            <a:r>
              <a:rPr lang="pl-PL" dirty="0"/>
              <a:t>bibliografia</a:t>
            </a:r>
          </a:p>
        </p:txBody>
      </p:sp>
      <p:sp>
        <p:nvSpPr>
          <p:cNvPr id="3" name="Symbol zastępczy zawartości 2">
            <a:extLst>
              <a:ext uri="{FF2B5EF4-FFF2-40B4-BE49-F238E27FC236}">
                <a16:creationId xmlns:a16="http://schemas.microsoft.com/office/drawing/2014/main" id="{3FF7A5FE-694B-5677-4E9C-DCD96F5FDA4A}"/>
              </a:ext>
            </a:extLst>
          </p:cNvPr>
          <p:cNvSpPr>
            <a:spLocks noGrp="1"/>
          </p:cNvSpPr>
          <p:nvPr>
            <p:ph idx="1"/>
          </p:nvPr>
        </p:nvSpPr>
        <p:spPr/>
        <p:txBody>
          <a:bodyPr/>
          <a:lstStyle/>
          <a:p>
            <a:r>
              <a:rPr lang="pl-PL" dirty="0"/>
              <a:t>https://www.pexels.com/search/butterflies/</a:t>
            </a:r>
          </a:p>
          <a:p>
            <a:r>
              <a:rPr lang="pl-PL" dirty="0"/>
              <a:t>https://zioladookola.pl/pl_PL/blog/fascynujace-polaczenia-matematyki-i-przyrody.html</a:t>
            </a:r>
          </a:p>
          <a:p>
            <a:r>
              <a:rPr lang="pl-PL" dirty="0"/>
              <a:t>http://matematyka.wroc.pl/matematykawsztuce/symetryczny-swiat-motyli</a:t>
            </a:r>
          </a:p>
          <a:p>
            <a:r>
              <a:rPr lang="pl-PL" dirty="0"/>
              <a:t>http://matematyka.wroc.pl/matematykawsztuce/spiralny-swiat-muszli</a:t>
            </a:r>
          </a:p>
          <a:p>
            <a:r>
              <a:rPr lang="pl-PL" dirty="0"/>
              <a:t>https://hmn.wiki/pl/Projectile_motion</a:t>
            </a:r>
          </a:p>
          <a:p>
            <a:r>
              <a:rPr lang="pl-PL" dirty="0"/>
              <a:t>https://pl.khanacademy.org/science/physics/two-dimensional-motion/two-dimensional-projectile-mot/a/what-is-2d-projectile-motion</a:t>
            </a:r>
          </a:p>
          <a:p>
            <a:r>
              <a:rPr lang="pl-PL" dirty="0"/>
              <a:t>https://www.nasa.gov/image-feature/goddard/2021/hubble-images-a-galaxy-in-dazzling-detail</a:t>
            </a:r>
          </a:p>
        </p:txBody>
      </p:sp>
    </p:spTree>
    <p:extLst>
      <p:ext uri="{BB962C8B-B14F-4D97-AF65-F5344CB8AC3E}">
        <p14:creationId xmlns:p14="http://schemas.microsoft.com/office/powerpoint/2010/main" val="367445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1927CC2F-E3DE-C1D1-BF8C-F4FB5891AEBB}"/>
              </a:ext>
            </a:extLst>
          </p:cNvPr>
          <p:cNvSpPr>
            <a:spLocks noGrp="1"/>
          </p:cNvSpPr>
          <p:nvPr>
            <p:ph type="title"/>
          </p:nvPr>
        </p:nvSpPr>
        <p:spPr/>
        <p:txBody>
          <a:bodyPr/>
          <a:lstStyle/>
          <a:p>
            <a:r>
              <a:rPr lang="pl-PL" b="1" dirty="0"/>
              <a:t>świat muszli</a:t>
            </a:r>
            <a:br>
              <a:rPr lang="pl-PL" b="1" dirty="0"/>
            </a:br>
            <a:endParaRPr lang="pl-PL" dirty="0"/>
          </a:p>
        </p:txBody>
      </p:sp>
      <p:sp>
        <p:nvSpPr>
          <p:cNvPr id="3" name="Symbol zastępczy zawartości 2">
            <a:extLst>
              <a:ext uri="{FF2B5EF4-FFF2-40B4-BE49-F238E27FC236}">
                <a16:creationId xmlns:a16="http://schemas.microsoft.com/office/drawing/2014/main" id="{F356E39A-A877-5E04-2D63-5732632F6939}"/>
              </a:ext>
            </a:extLst>
          </p:cNvPr>
          <p:cNvSpPr>
            <a:spLocks noGrp="1"/>
          </p:cNvSpPr>
          <p:nvPr>
            <p:ph idx="1"/>
          </p:nvPr>
        </p:nvSpPr>
        <p:spPr>
          <a:xfrm>
            <a:off x="685801" y="1375795"/>
            <a:ext cx="10131425" cy="4415406"/>
          </a:xfrm>
        </p:spPr>
        <p:txBody>
          <a:bodyPr/>
          <a:lstStyle/>
          <a:p>
            <a:r>
              <a:rPr lang="pl-PL" dirty="0"/>
              <a:t>Jedną z bardziej interesujących realizacji matematycznych idei w przyrodzie są muszle wytwarzane przez liczne gatunki mięczaków. Od milionów lat pojawia się na nich wciąż ten sam charakterystyczny rysunek spirali równokątnej, zwanej także spiralą logarytmiczną lub geometryczną. </a:t>
            </a:r>
          </a:p>
          <a:p>
            <a:r>
              <a:rPr lang="pl-PL" dirty="0"/>
              <a:t>Kształt spirali równokątnej jest ściśle związany ze złotym podziałem (dlatego czasem nazywa się ją złotą spiralą) i liczbami Fibonacciego - co wyraźnie pokazuje rysunek obok - boki kolejnych kwadratów, w które wpisano ćwiartki łuków okręgów, są kolejnymi liczbami ciągu Fibonacciego (pamiętajmy, że stosunki kolejnych coraz dalszych liczb Fibonacciego coraz lepiej przybliżają liczbę złotą). </a:t>
            </a:r>
          </a:p>
          <a:p>
            <a:r>
              <a:rPr lang="pl-PL" dirty="0"/>
              <a:t>Spirala równokątna jest figurą samopodobną, tzn. że dowolny jej fragment odpowiednio powiększony (lub pomniejszony) pokrywa się z pewnym innym jej fragmentem (taką własność mają też fraktale). To właśnie </a:t>
            </a:r>
            <a:r>
              <a:rPr lang="pl-PL" dirty="0" err="1"/>
              <a:t>samopodobieństwo</a:t>
            </a:r>
            <a:r>
              <a:rPr lang="pl-PL" dirty="0"/>
              <a:t> tłumaczy, dlaczego taka a nie inna spirala pojawia się na muszlach. Wraz ze wzrostem ciała mięczaka powiększa się również muszla, która go chroni. Organizm staje się coraz większy, ale wciąż zachowuje swój pierwotny kształt. Muszla zachowuje się podobnie.</a:t>
            </a:r>
          </a:p>
        </p:txBody>
      </p:sp>
    </p:spTree>
    <p:extLst>
      <p:ext uri="{BB962C8B-B14F-4D97-AF65-F5344CB8AC3E}">
        <p14:creationId xmlns:p14="http://schemas.microsoft.com/office/powerpoint/2010/main" val="2508712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AD8C8642-8019-A402-CB96-ABDBE3E882CE}"/>
              </a:ext>
            </a:extLst>
          </p:cNvPr>
          <p:cNvPicPr>
            <a:picLocks noChangeAspect="1"/>
          </p:cNvPicPr>
          <p:nvPr/>
        </p:nvPicPr>
        <p:blipFill>
          <a:blip r:embed="rId2"/>
          <a:stretch>
            <a:fillRect/>
          </a:stretch>
        </p:blipFill>
        <p:spPr>
          <a:xfrm>
            <a:off x="1411996" y="1495020"/>
            <a:ext cx="4049237" cy="3131411"/>
          </a:xfrm>
          <a:prstGeom prst="rect">
            <a:avLst/>
          </a:prstGeom>
        </p:spPr>
      </p:pic>
      <p:pic>
        <p:nvPicPr>
          <p:cNvPr id="7" name="Obraz 6">
            <a:extLst>
              <a:ext uri="{FF2B5EF4-FFF2-40B4-BE49-F238E27FC236}">
                <a16:creationId xmlns:a16="http://schemas.microsoft.com/office/drawing/2014/main" id="{EF8B1B36-FCC7-52A6-791C-411FCD7F5E1F}"/>
              </a:ext>
            </a:extLst>
          </p:cNvPr>
          <p:cNvPicPr>
            <a:picLocks noChangeAspect="1"/>
          </p:cNvPicPr>
          <p:nvPr/>
        </p:nvPicPr>
        <p:blipFill>
          <a:blip r:embed="rId3"/>
          <a:stretch>
            <a:fillRect/>
          </a:stretch>
        </p:blipFill>
        <p:spPr>
          <a:xfrm>
            <a:off x="6096000" y="1495020"/>
            <a:ext cx="4655912" cy="3131410"/>
          </a:xfrm>
          <a:prstGeom prst="rect">
            <a:avLst/>
          </a:prstGeom>
        </p:spPr>
      </p:pic>
      <p:sp>
        <p:nvSpPr>
          <p:cNvPr id="8" name="pole tekstowe 7">
            <a:extLst>
              <a:ext uri="{FF2B5EF4-FFF2-40B4-BE49-F238E27FC236}">
                <a16:creationId xmlns:a16="http://schemas.microsoft.com/office/drawing/2014/main" id="{43B41F8A-42AB-AB44-7696-105FFAB66E85}"/>
              </a:ext>
            </a:extLst>
          </p:cNvPr>
          <p:cNvSpPr txBox="1"/>
          <p:nvPr/>
        </p:nvSpPr>
        <p:spPr>
          <a:xfrm>
            <a:off x="1411996" y="4908430"/>
            <a:ext cx="4049237" cy="369332"/>
          </a:xfrm>
          <a:prstGeom prst="rect">
            <a:avLst/>
          </a:prstGeom>
          <a:noFill/>
        </p:spPr>
        <p:txBody>
          <a:bodyPr wrap="square" rtlCol="0">
            <a:spAutoFit/>
          </a:bodyPr>
          <a:lstStyle/>
          <a:p>
            <a:r>
              <a:rPr lang="pl-PL" dirty="0"/>
              <a:t>Równe kąty w spirali muszli</a:t>
            </a:r>
          </a:p>
        </p:txBody>
      </p:sp>
      <p:sp>
        <p:nvSpPr>
          <p:cNvPr id="9" name="pole tekstowe 8">
            <a:extLst>
              <a:ext uri="{FF2B5EF4-FFF2-40B4-BE49-F238E27FC236}">
                <a16:creationId xmlns:a16="http://schemas.microsoft.com/office/drawing/2014/main" id="{67B0F949-6654-EA4E-6A87-4A12D8607BD4}"/>
              </a:ext>
            </a:extLst>
          </p:cNvPr>
          <p:cNvSpPr txBox="1"/>
          <p:nvPr/>
        </p:nvSpPr>
        <p:spPr>
          <a:xfrm>
            <a:off x="6096000" y="4876164"/>
            <a:ext cx="4049237" cy="646331"/>
          </a:xfrm>
          <a:prstGeom prst="rect">
            <a:avLst/>
          </a:prstGeom>
          <a:noFill/>
        </p:spPr>
        <p:txBody>
          <a:bodyPr wrap="square" rtlCol="0">
            <a:spAutoFit/>
          </a:bodyPr>
          <a:lstStyle/>
          <a:p>
            <a:r>
              <a:rPr lang="pl-PL" dirty="0"/>
              <a:t>Odpowiednie liczby z ciągu Fibonacciego na uproszczonym schemacie muszli.</a:t>
            </a:r>
          </a:p>
        </p:txBody>
      </p:sp>
    </p:spTree>
    <p:extLst>
      <p:ext uri="{BB962C8B-B14F-4D97-AF65-F5344CB8AC3E}">
        <p14:creationId xmlns:p14="http://schemas.microsoft.com/office/powerpoint/2010/main" val="27122382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78F44D41-2BAD-6B4F-9F87-BE3F2823CA1B}"/>
              </a:ext>
            </a:extLst>
          </p:cNvPr>
          <p:cNvSpPr>
            <a:spLocks noGrp="1"/>
          </p:cNvSpPr>
          <p:nvPr>
            <p:ph type="title"/>
          </p:nvPr>
        </p:nvSpPr>
        <p:spPr/>
        <p:txBody>
          <a:bodyPr/>
          <a:lstStyle/>
          <a:p>
            <a:r>
              <a:rPr lang="pl-PL" dirty="0"/>
              <a:t>CIĄG FIBBONACIEGO i złota liczba</a:t>
            </a:r>
          </a:p>
        </p:txBody>
      </p:sp>
      <p:sp>
        <p:nvSpPr>
          <p:cNvPr id="3" name="Symbol zastępczy zawartości 2">
            <a:extLst>
              <a:ext uri="{FF2B5EF4-FFF2-40B4-BE49-F238E27FC236}">
                <a16:creationId xmlns:a16="http://schemas.microsoft.com/office/drawing/2014/main" id="{4491443A-E29F-1AA5-BB0D-E5D755148F63}"/>
              </a:ext>
            </a:extLst>
          </p:cNvPr>
          <p:cNvSpPr>
            <a:spLocks noGrp="1"/>
          </p:cNvSpPr>
          <p:nvPr>
            <p:ph idx="1"/>
          </p:nvPr>
        </p:nvSpPr>
        <p:spPr>
          <a:xfrm>
            <a:off x="685801" y="2142068"/>
            <a:ext cx="5410199" cy="2279208"/>
          </a:xfrm>
        </p:spPr>
        <p:txBody>
          <a:bodyPr/>
          <a:lstStyle/>
          <a:p>
            <a:r>
              <a:rPr lang="pl-PL" dirty="0"/>
              <a:t>0 +1 =1,</a:t>
            </a:r>
            <a:br>
              <a:rPr lang="pl-PL" dirty="0"/>
            </a:br>
            <a:r>
              <a:rPr lang="pl-PL" dirty="0"/>
              <a:t>1+1 = 2,</a:t>
            </a:r>
            <a:br>
              <a:rPr lang="pl-PL" dirty="0"/>
            </a:br>
            <a:r>
              <a:rPr lang="pl-PL" dirty="0"/>
              <a:t>1+2=3,</a:t>
            </a:r>
            <a:br>
              <a:rPr lang="pl-PL" dirty="0"/>
            </a:br>
            <a:r>
              <a:rPr lang="pl-PL" dirty="0"/>
              <a:t>2+3=5,</a:t>
            </a:r>
            <a:br>
              <a:rPr lang="pl-PL" dirty="0"/>
            </a:br>
            <a:r>
              <a:rPr lang="pl-PL" dirty="0"/>
              <a:t>3+5=8</a:t>
            </a:r>
            <a:br>
              <a:rPr lang="pl-PL" dirty="0"/>
            </a:br>
            <a:r>
              <a:rPr lang="pl-PL" dirty="0"/>
              <a:t>5+8=13,</a:t>
            </a:r>
            <a:br>
              <a:rPr lang="pl-PL" dirty="0"/>
            </a:br>
            <a:r>
              <a:rPr lang="pl-PL" dirty="0"/>
              <a:t>8+13=21....</a:t>
            </a:r>
          </a:p>
        </p:txBody>
      </p:sp>
      <p:sp>
        <p:nvSpPr>
          <p:cNvPr id="5" name="pole tekstowe 4">
            <a:extLst>
              <a:ext uri="{FF2B5EF4-FFF2-40B4-BE49-F238E27FC236}">
                <a16:creationId xmlns:a16="http://schemas.microsoft.com/office/drawing/2014/main" id="{5BC9AFFE-45FA-21C5-AF9A-9260435D134F}"/>
              </a:ext>
            </a:extLst>
          </p:cNvPr>
          <p:cNvSpPr txBox="1"/>
          <p:nvPr/>
        </p:nvSpPr>
        <p:spPr>
          <a:xfrm>
            <a:off x="6096000" y="2399492"/>
            <a:ext cx="4404527" cy="1200329"/>
          </a:xfrm>
          <a:prstGeom prst="rect">
            <a:avLst/>
          </a:prstGeom>
          <a:noFill/>
        </p:spPr>
        <p:txBody>
          <a:bodyPr wrap="square" rtlCol="0">
            <a:spAutoFit/>
          </a:bodyPr>
          <a:lstStyle/>
          <a:p>
            <a:r>
              <a:rPr lang="pl-PL" dirty="0"/>
              <a:t>21:13=1,615</a:t>
            </a:r>
          </a:p>
          <a:p>
            <a:r>
              <a:rPr lang="pl-PL" dirty="0"/>
              <a:t>34:21=1,619</a:t>
            </a:r>
          </a:p>
          <a:p>
            <a:r>
              <a:rPr lang="pl-PL" dirty="0"/>
              <a:t>55:34=1,617</a:t>
            </a:r>
          </a:p>
          <a:p>
            <a:r>
              <a:rPr lang="pl-PL" dirty="0"/>
              <a:t>89:55=1,618……</a:t>
            </a:r>
          </a:p>
        </p:txBody>
      </p:sp>
      <p:pic>
        <p:nvPicPr>
          <p:cNvPr id="7" name="Grafika 6">
            <a:extLst>
              <a:ext uri="{FF2B5EF4-FFF2-40B4-BE49-F238E27FC236}">
                <a16:creationId xmlns:a16="http://schemas.microsoft.com/office/drawing/2014/main" id="{AC69054C-B8D8-F3AE-0C78-F88BEACAFA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838848" y="4754901"/>
            <a:ext cx="8450664" cy="1384642"/>
          </a:xfrm>
          <a:prstGeom prst="rect">
            <a:avLst/>
          </a:prstGeom>
        </p:spPr>
      </p:pic>
    </p:spTree>
    <p:extLst>
      <p:ext uri="{BB962C8B-B14F-4D97-AF65-F5344CB8AC3E}">
        <p14:creationId xmlns:p14="http://schemas.microsoft.com/office/powerpoint/2010/main" val="15758079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EAE0BFDB-E6E0-9B56-EA66-4D5615609E47}"/>
              </a:ext>
            </a:extLst>
          </p:cNvPr>
          <p:cNvPicPr>
            <a:picLocks noChangeAspect="1"/>
          </p:cNvPicPr>
          <p:nvPr/>
        </p:nvPicPr>
        <p:blipFill>
          <a:blip r:embed="rId2"/>
          <a:stretch>
            <a:fillRect/>
          </a:stretch>
        </p:blipFill>
        <p:spPr>
          <a:xfrm>
            <a:off x="2842044" y="0"/>
            <a:ext cx="6507911" cy="6858000"/>
          </a:xfrm>
          <a:prstGeom prst="rect">
            <a:avLst/>
          </a:prstGeom>
        </p:spPr>
      </p:pic>
    </p:spTree>
    <p:extLst>
      <p:ext uri="{BB962C8B-B14F-4D97-AF65-F5344CB8AC3E}">
        <p14:creationId xmlns:p14="http://schemas.microsoft.com/office/powerpoint/2010/main" val="2708493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D8546333-2D28-A636-880D-388402A3609D}"/>
              </a:ext>
            </a:extLst>
          </p:cNvPr>
          <p:cNvSpPr>
            <a:spLocks noGrp="1"/>
          </p:cNvSpPr>
          <p:nvPr>
            <p:ph type="title"/>
          </p:nvPr>
        </p:nvSpPr>
        <p:spPr/>
        <p:txBody>
          <a:bodyPr/>
          <a:lstStyle/>
          <a:p>
            <a:r>
              <a:rPr lang="pl-PL" dirty="0"/>
              <a:t>świat motyli</a:t>
            </a:r>
          </a:p>
        </p:txBody>
      </p:sp>
      <p:sp>
        <p:nvSpPr>
          <p:cNvPr id="3" name="Symbol zastępczy zawartości 2">
            <a:extLst>
              <a:ext uri="{FF2B5EF4-FFF2-40B4-BE49-F238E27FC236}">
                <a16:creationId xmlns:a16="http://schemas.microsoft.com/office/drawing/2014/main" id="{95C6F038-8385-7CEA-4636-541E5A4D757D}"/>
              </a:ext>
            </a:extLst>
          </p:cNvPr>
          <p:cNvSpPr>
            <a:spLocks noGrp="1"/>
          </p:cNvSpPr>
          <p:nvPr>
            <p:ph idx="1"/>
          </p:nvPr>
        </p:nvSpPr>
        <p:spPr/>
        <p:txBody>
          <a:bodyPr/>
          <a:lstStyle/>
          <a:p>
            <a:r>
              <a:rPr lang="pl-PL" dirty="0"/>
              <a:t>W świecie przyrody ożywionej symetria nie jest przypadkiem. Czasem po prostu pomaga żyć. Jednym uchem nie dałoby się tak precyzyjnie zlokalizować źródła dźwięku, a jednym okiem - tak dokładnie oszacować odległości. Węże i jaszczurki mają rozdwojone języki, żeby również smak móc wyczuwać "stereo". </a:t>
            </a:r>
          </a:p>
          <a:p>
            <a:r>
              <a:rPr lang="pl-PL" dirty="0"/>
              <a:t>Wśród </a:t>
            </a:r>
            <a:r>
              <a:rPr lang="pl-PL" dirty="0" err="1"/>
              <a:t>zwierzat</a:t>
            </a:r>
            <a:r>
              <a:rPr lang="pl-PL" dirty="0"/>
              <a:t> dominują okazy o jednej płaszczyźnie symetrii, u większości gatunków  wykształconej przez ewolucję (choć im organizm jest wyżej zorganizowany, tym częściej symetria jest łamana np. u człowieka organy nieparzyste występują asymetrycznie, np. serce po lewej, wyrostek po prawej). Chyba żadne inne zwierzę nie realizuje w sposób tak doskonały idei symetrii osiowej w przyrodzie jak motyle. Zapraszamy do obejrzenia naszej galerii zdjęć.</a:t>
            </a:r>
          </a:p>
        </p:txBody>
      </p:sp>
    </p:spTree>
    <p:extLst>
      <p:ext uri="{BB962C8B-B14F-4D97-AF65-F5344CB8AC3E}">
        <p14:creationId xmlns:p14="http://schemas.microsoft.com/office/powerpoint/2010/main" val="1881635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Obraz 14">
            <a:extLst>
              <a:ext uri="{FF2B5EF4-FFF2-40B4-BE49-F238E27FC236}">
                <a16:creationId xmlns:a16="http://schemas.microsoft.com/office/drawing/2014/main" id="{F824F1D8-10EB-25DD-448A-C1ACB05BD345}"/>
              </a:ext>
            </a:extLst>
          </p:cNvPr>
          <p:cNvPicPr>
            <a:picLocks noChangeAspect="1"/>
          </p:cNvPicPr>
          <p:nvPr/>
        </p:nvPicPr>
        <p:blipFill>
          <a:blip r:embed="rId2"/>
          <a:stretch>
            <a:fillRect/>
          </a:stretch>
        </p:blipFill>
        <p:spPr>
          <a:xfrm>
            <a:off x="0" y="0"/>
            <a:ext cx="2692959" cy="3769743"/>
          </a:xfrm>
          <a:prstGeom prst="rect">
            <a:avLst/>
          </a:prstGeom>
        </p:spPr>
      </p:pic>
      <p:pic>
        <p:nvPicPr>
          <p:cNvPr id="17" name="Obraz 16">
            <a:extLst>
              <a:ext uri="{FF2B5EF4-FFF2-40B4-BE49-F238E27FC236}">
                <a16:creationId xmlns:a16="http://schemas.microsoft.com/office/drawing/2014/main" id="{6479F2ED-538D-1E5D-F9BF-084200E8EAB1}"/>
              </a:ext>
            </a:extLst>
          </p:cNvPr>
          <p:cNvPicPr>
            <a:picLocks noChangeAspect="1"/>
          </p:cNvPicPr>
          <p:nvPr/>
        </p:nvPicPr>
        <p:blipFill>
          <a:blip r:embed="rId3"/>
          <a:stretch>
            <a:fillRect/>
          </a:stretch>
        </p:blipFill>
        <p:spPr>
          <a:xfrm>
            <a:off x="2692958" y="0"/>
            <a:ext cx="2827307" cy="3769743"/>
          </a:xfrm>
          <a:prstGeom prst="rect">
            <a:avLst/>
          </a:prstGeom>
        </p:spPr>
      </p:pic>
      <p:pic>
        <p:nvPicPr>
          <p:cNvPr id="19" name="Obraz 18">
            <a:extLst>
              <a:ext uri="{FF2B5EF4-FFF2-40B4-BE49-F238E27FC236}">
                <a16:creationId xmlns:a16="http://schemas.microsoft.com/office/drawing/2014/main" id="{D18C0634-94B2-25D2-40C2-B5F781E6BD0F}"/>
              </a:ext>
            </a:extLst>
          </p:cNvPr>
          <p:cNvPicPr>
            <a:picLocks noChangeAspect="1"/>
          </p:cNvPicPr>
          <p:nvPr/>
        </p:nvPicPr>
        <p:blipFill>
          <a:blip r:embed="rId4"/>
          <a:stretch>
            <a:fillRect/>
          </a:stretch>
        </p:blipFill>
        <p:spPr>
          <a:xfrm>
            <a:off x="5520265" y="1"/>
            <a:ext cx="6671735" cy="4447128"/>
          </a:xfrm>
          <a:prstGeom prst="rect">
            <a:avLst/>
          </a:prstGeom>
        </p:spPr>
      </p:pic>
      <p:pic>
        <p:nvPicPr>
          <p:cNvPr id="21" name="Obraz 20">
            <a:extLst>
              <a:ext uri="{FF2B5EF4-FFF2-40B4-BE49-F238E27FC236}">
                <a16:creationId xmlns:a16="http://schemas.microsoft.com/office/drawing/2014/main" id="{A0341739-1D5F-3584-E8DD-C7F7D991D93A}"/>
              </a:ext>
            </a:extLst>
          </p:cNvPr>
          <p:cNvPicPr>
            <a:picLocks noChangeAspect="1"/>
          </p:cNvPicPr>
          <p:nvPr/>
        </p:nvPicPr>
        <p:blipFill>
          <a:blip r:embed="rId5"/>
          <a:stretch>
            <a:fillRect/>
          </a:stretch>
        </p:blipFill>
        <p:spPr>
          <a:xfrm>
            <a:off x="0" y="3769743"/>
            <a:ext cx="4633109" cy="3088256"/>
          </a:xfrm>
          <a:prstGeom prst="rect">
            <a:avLst/>
          </a:prstGeom>
        </p:spPr>
      </p:pic>
      <p:pic>
        <p:nvPicPr>
          <p:cNvPr id="23" name="Obraz 22">
            <a:extLst>
              <a:ext uri="{FF2B5EF4-FFF2-40B4-BE49-F238E27FC236}">
                <a16:creationId xmlns:a16="http://schemas.microsoft.com/office/drawing/2014/main" id="{509F2594-1D4C-F5B0-A22D-C9CF477A7F44}"/>
              </a:ext>
            </a:extLst>
          </p:cNvPr>
          <p:cNvPicPr>
            <a:picLocks noChangeAspect="1"/>
          </p:cNvPicPr>
          <p:nvPr/>
        </p:nvPicPr>
        <p:blipFill>
          <a:blip r:embed="rId6"/>
          <a:stretch>
            <a:fillRect/>
          </a:stretch>
        </p:blipFill>
        <p:spPr>
          <a:xfrm>
            <a:off x="4633109" y="4450758"/>
            <a:ext cx="3624387" cy="2407242"/>
          </a:xfrm>
          <a:prstGeom prst="rect">
            <a:avLst/>
          </a:prstGeom>
        </p:spPr>
      </p:pic>
      <p:sp>
        <p:nvSpPr>
          <p:cNvPr id="24" name="pole tekstowe 23">
            <a:extLst>
              <a:ext uri="{FF2B5EF4-FFF2-40B4-BE49-F238E27FC236}">
                <a16:creationId xmlns:a16="http://schemas.microsoft.com/office/drawing/2014/main" id="{42EFF819-1565-4DCA-6B5B-47670FDA761C}"/>
              </a:ext>
            </a:extLst>
          </p:cNvPr>
          <p:cNvSpPr txBox="1"/>
          <p:nvPr/>
        </p:nvSpPr>
        <p:spPr>
          <a:xfrm>
            <a:off x="8376249" y="4507588"/>
            <a:ext cx="3519577" cy="2308324"/>
          </a:xfrm>
          <a:prstGeom prst="rect">
            <a:avLst/>
          </a:prstGeom>
          <a:noFill/>
        </p:spPr>
        <p:txBody>
          <a:bodyPr wrap="square" rtlCol="0">
            <a:spAutoFit/>
          </a:bodyPr>
          <a:lstStyle/>
          <a:p>
            <a:r>
              <a:rPr lang="pl-PL" sz="1600" dirty="0"/>
              <a:t>W języku potocznym używa się słów symetria (gr. </a:t>
            </a:r>
            <a:r>
              <a:rPr lang="pl-PL" sz="1600" dirty="0" err="1"/>
              <a:t>συμμετρι</a:t>
            </a:r>
            <a:r>
              <a:rPr lang="pl-PL" sz="1600" dirty="0"/>
              <a:t>α) oraz symetryczny w odniesieniu do przedmiotu, obrazu itp. składającego się z dwóch części, z których każda jest jakby lustrzanym odbiciem drugiej (w poziomie lub pionie), np. litery A, H, I, M, T, B, C, D, O oraz pary liter </a:t>
            </a:r>
            <a:r>
              <a:rPr lang="pl-PL" sz="1600" dirty="0" err="1"/>
              <a:t>pq</a:t>
            </a:r>
            <a:r>
              <a:rPr lang="pl-PL" sz="1600" dirty="0"/>
              <a:t>, </a:t>
            </a:r>
            <a:r>
              <a:rPr lang="pl-PL" sz="1600" dirty="0" err="1"/>
              <a:t>bd</a:t>
            </a:r>
            <a:r>
              <a:rPr lang="pl-PL" sz="1600" dirty="0"/>
              <a:t> są symetryczne w tym sensie</a:t>
            </a:r>
          </a:p>
        </p:txBody>
      </p:sp>
      <p:pic>
        <p:nvPicPr>
          <p:cNvPr id="26" name="Obraz 25">
            <a:extLst>
              <a:ext uri="{FF2B5EF4-FFF2-40B4-BE49-F238E27FC236}">
                <a16:creationId xmlns:a16="http://schemas.microsoft.com/office/drawing/2014/main" id="{5C461C58-3186-DF37-5689-4CAEFE7651FF}"/>
              </a:ext>
            </a:extLst>
          </p:cNvPr>
          <p:cNvPicPr>
            <a:picLocks noChangeAspect="1"/>
          </p:cNvPicPr>
          <p:nvPr/>
        </p:nvPicPr>
        <p:blipFill>
          <a:blip r:embed="rId7"/>
          <a:stretch>
            <a:fillRect/>
          </a:stretch>
        </p:blipFill>
        <p:spPr>
          <a:xfrm>
            <a:off x="4622936" y="3769742"/>
            <a:ext cx="897329" cy="677387"/>
          </a:xfrm>
          <a:prstGeom prst="rect">
            <a:avLst/>
          </a:prstGeom>
        </p:spPr>
      </p:pic>
    </p:spTree>
    <p:extLst>
      <p:ext uri="{BB962C8B-B14F-4D97-AF65-F5344CB8AC3E}">
        <p14:creationId xmlns:p14="http://schemas.microsoft.com/office/powerpoint/2010/main" val="11562045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a:extLst>
              <a:ext uri="{FF2B5EF4-FFF2-40B4-BE49-F238E27FC236}">
                <a16:creationId xmlns:a16="http://schemas.microsoft.com/office/drawing/2014/main" id="{2EC8BD9E-A1D5-721F-90C9-3F21F1A11958}"/>
              </a:ext>
            </a:extLst>
          </p:cNvPr>
          <p:cNvSpPr>
            <a:spLocks noGrp="1"/>
          </p:cNvSpPr>
          <p:nvPr>
            <p:ph type="title"/>
          </p:nvPr>
        </p:nvSpPr>
        <p:spPr/>
        <p:txBody>
          <a:bodyPr/>
          <a:lstStyle/>
          <a:p>
            <a:r>
              <a:rPr lang="pl-PL" dirty="0"/>
              <a:t>X*x, czyli o paraboli nieco</a:t>
            </a:r>
          </a:p>
        </p:txBody>
      </p:sp>
      <p:sp>
        <p:nvSpPr>
          <p:cNvPr id="3" name="Symbol zastępczy zawartości 2">
            <a:extLst>
              <a:ext uri="{FF2B5EF4-FFF2-40B4-BE49-F238E27FC236}">
                <a16:creationId xmlns:a16="http://schemas.microsoft.com/office/drawing/2014/main" id="{1AE6D843-EC69-A260-57DD-07E29E745E56}"/>
              </a:ext>
            </a:extLst>
          </p:cNvPr>
          <p:cNvSpPr>
            <a:spLocks noGrp="1"/>
          </p:cNvSpPr>
          <p:nvPr>
            <p:ph idx="1"/>
          </p:nvPr>
        </p:nvSpPr>
        <p:spPr/>
        <p:txBody>
          <a:bodyPr/>
          <a:lstStyle/>
          <a:p>
            <a:r>
              <a:rPr lang="pl-PL" dirty="0"/>
              <a:t>Czym jest ruch pocisku w dwóch wymiarach?</a:t>
            </a:r>
          </a:p>
          <a:p>
            <a:r>
              <a:rPr lang="pl-PL" dirty="0"/>
              <a:t>Nadmiar fruktozy na diecie owocowej powoduje zdenerwowanie. Ze złości, decydujesz się rzucić cytryną w powietrze pod pewnym kątem. Zakreśla ona tor w przestrzeni, tak jak pokazano za pomocą zakrzywionej, przerywanej linii na wykresie poniżej. W tym przypadku, traktujemy cytrynę jako pocisk, którego ruch odbywa się w dwóch wymiarach, ponieważ leci w powietrzu jednocześnie w pionie i poziomie oraz znajduje się tylko pod wpływem grawitacji. [Czy nie ma tam oporu powietrza?]</a:t>
            </a:r>
          </a:p>
          <a:p>
            <a:r>
              <a:rPr lang="pl-PL" dirty="0"/>
              <a:t>Ponieważ siła grawitacji przyciąga pionowo w dół, grawitacja wpływa jedynie na pionową składową prędkości cytryny </a:t>
            </a:r>
            <a:r>
              <a:rPr lang="pl-PL" dirty="0" err="1"/>
              <a:t>Vy</a:t>
            </a:r>
            <a:r>
              <a:rPr lang="pl-PL" dirty="0"/>
              <a:t>. Pozioma składowa prędkości </a:t>
            </a:r>
            <a:r>
              <a:rPr lang="pl-PL" dirty="0" err="1"/>
              <a:t>Vx</a:t>
            </a:r>
            <a:r>
              <a:rPr lang="pl-PL" dirty="0"/>
              <a:t>, nie zmieni się pod wpływem grawitacji i pozostanie stała podczas gdy cytryna porusza się wzdłuż swojego toru.</a:t>
            </a:r>
          </a:p>
        </p:txBody>
      </p:sp>
    </p:spTree>
    <p:extLst>
      <p:ext uri="{BB962C8B-B14F-4D97-AF65-F5344CB8AC3E}">
        <p14:creationId xmlns:p14="http://schemas.microsoft.com/office/powerpoint/2010/main" val="536331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az 4">
            <a:extLst>
              <a:ext uri="{FF2B5EF4-FFF2-40B4-BE49-F238E27FC236}">
                <a16:creationId xmlns:a16="http://schemas.microsoft.com/office/drawing/2014/main" id="{65FE20BF-F9F3-5825-ADD9-B4AD7B8E5B36}"/>
              </a:ext>
            </a:extLst>
          </p:cNvPr>
          <p:cNvPicPr>
            <a:picLocks noChangeAspect="1"/>
          </p:cNvPicPr>
          <p:nvPr/>
        </p:nvPicPr>
        <p:blipFill>
          <a:blip r:embed="rId2"/>
          <a:stretch>
            <a:fillRect/>
          </a:stretch>
        </p:blipFill>
        <p:spPr>
          <a:xfrm>
            <a:off x="0" y="0"/>
            <a:ext cx="5142496" cy="6858000"/>
          </a:xfrm>
          <a:prstGeom prst="rect">
            <a:avLst/>
          </a:prstGeom>
        </p:spPr>
      </p:pic>
      <p:pic>
        <p:nvPicPr>
          <p:cNvPr id="7" name="Obraz 6">
            <a:extLst>
              <a:ext uri="{FF2B5EF4-FFF2-40B4-BE49-F238E27FC236}">
                <a16:creationId xmlns:a16="http://schemas.microsoft.com/office/drawing/2014/main" id="{413BD221-1DDB-9C5B-D7EB-90B14013CF7F}"/>
              </a:ext>
            </a:extLst>
          </p:cNvPr>
          <p:cNvPicPr>
            <a:picLocks noChangeAspect="1"/>
          </p:cNvPicPr>
          <p:nvPr/>
        </p:nvPicPr>
        <p:blipFill>
          <a:blip r:embed="rId3"/>
          <a:stretch>
            <a:fillRect/>
          </a:stretch>
        </p:blipFill>
        <p:spPr>
          <a:xfrm>
            <a:off x="5603529" y="-1506"/>
            <a:ext cx="6588471" cy="6858000"/>
          </a:xfrm>
          <a:prstGeom prst="rect">
            <a:avLst/>
          </a:prstGeom>
        </p:spPr>
      </p:pic>
    </p:spTree>
    <p:extLst>
      <p:ext uri="{BB962C8B-B14F-4D97-AF65-F5344CB8AC3E}">
        <p14:creationId xmlns:p14="http://schemas.microsoft.com/office/powerpoint/2010/main" val="30035621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klepienie niebieskie">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TM03457452[[fn=Sklepienie niebieskie]]</Template>
  <TotalTime>64</TotalTime>
  <Words>680</Words>
  <Application>Microsoft Office PowerPoint</Application>
  <PresentationFormat>Panoramiczny</PresentationFormat>
  <Paragraphs>30</Paragraphs>
  <Slides>10</Slides>
  <Notes>0</Notes>
  <HiddenSlides>0</HiddenSlides>
  <MMClips>0</MMClips>
  <ScaleCrop>false</ScaleCrop>
  <HeadingPairs>
    <vt:vector size="6" baseType="variant">
      <vt:variant>
        <vt:lpstr>Używane czcionki</vt:lpstr>
      </vt:variant>
      <vt:variant>
        <vt:i4>3</vt:i4>
      </vt:variant>
      <vt:variant>
        <vt:lpstr>Motyw</vt:lpstr>
      </vt:variant>
      <vt:variant>
        <vt:i4>1</vt:i4>
      </vt:variant>
      <vt:variant>
        <vt:lpstr>Tytuły slajdów</vt:lpstr>
      </vt:variant>
      <vt:variant>
        <vt:i4>10</vt:i4>
      </vt:variant>
    </vt:vector>
  </HeadingPairs>
  <TitlesOfParts>
    <vt:vector size="14" baseType="lpstr">
      <vt:lpstr>Arial</vt:lpstr>
      <vt:lpstr>Calibri</vt:lpstr>
      <vt:lpstr>Calibri Light</vt:lpstr>
      <vt:lpstr>Sklepienie niebieskie</vt:lpstr>
      <vt:lpstr>Matematyka wokół nas</vt:lpstr>
      <vt:lpstr>świat muszli </vt:lpstr>
      <vt:lpstr>Prezentacja programu PowerPoint</vt:lpstr>
      <vt:lpstr>CIĄG FIBBONACIEGO i złota liczba</vt:lpstr>
      <vt:lpstr>Prezentacja programu PowerPoint</vt:lpstr>
      <vt:lpstr>świat motyli</vt:lpstr>
      <vt:lpstr>Prezentacja programu PowerPoint</vt:lpstr>
      <vt:lpstr>X*x, czyli o paraboli nieco</vt:lpstr>
      <vt:lpstr>Prezentacja programu PowerPoint</vt:lpstr>
      <vt:lpstr>bibliografia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Matematyka wokół nas</dc:title>
  <dc:creator>Mateusz Sarnowski</dc:creator>
  <cp:lastModifiedBy>Mateusz Sarnowski</cp:lastModifiedBy>
  <cp:revision>1</cp:revision>
  <dcterms:created xsi:type="dcterms:W3CDTF">2022-11-25T19:07:35Z</dcterms:created>
  <dcterms:modified xsi:type="dcterms:W3CDTF">2022-11-25T20:11:54Z</dcterms:modified>
</cp:coreProperties>
</file>